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75" d="100"/>
          <a:sy n="75" d="100"/>
        </p:scale>
        <p:origin x="1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256C-0ED9-46D5-BF4E-72BF88CAA1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01B8318-70FF-4028-8E16-D6B3FF119E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7376E5-D799-44CF-9322-2C19D19E5B2A}"/>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5" name="Footer Placeholder 4">
            <a:extLst>
              <a:ext uri="{FF2B5EF4-FFF2-40B4-BE49-F238E27FC236}">
                <a16:creationId xmlns:a16="http://schemas.microsoft.com/office/drawing/2014/main" id="{88D80E49-96A4-4213-A094-BAF0813449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46C98E-41E1-46C7-9F78-A7A6C42DA6BE}"/>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3149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649C3-4B99-46FC-8030-DDFB01BCF3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F615E7-BA43-49EC-97A7-85A31ABF9C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2E9A4E-677B-4271-B3D9-C62CA0DA17C0}"/>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5" name="Footer Placeholder 4">
            <a:extLst>
              <a:ext uri="{FF2B5EF4-FFF2-40B4-BE49-F238E27FC236}">
                <a16:creationId xmlns:a16="http://schemas.microsoft.com/office/drawing/2014/main" id="{49A8D07E-6409-4699-A925-A9B3850B51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CAEDF0-C775-4767-A4E2-B0C6326B50CA}"/>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335632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4750D-6BE1-454A-9C4E-AA1EE0A0B4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867978-BD0A-4180-9F1D-E0833C76A1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727AC2-3D81-43DA-AED2-73761B6C36A5}"/>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5" name="Footer Placeholder 4">
            <a:extLst>
              <a:ext uri="{FF2B5EF4-FFF2-40B4-BE49-F238E27FC236}">
                <a16:creationId xmlns:a16="http://schemas.microsoft.com/office/drawing/2014/main" id="{C43F9E89-AB74-4438-84DD-8949BACA07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8D6861-D24A-4F90-9FAC-D100A108F2E4}"/>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4219597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68AEE-67E9-4333-B56D-DBBF1DD0E9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426E4F-A6A5-49D8-A2DA-FA573E68DB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B6A02A-7164-44D9-995C-939658AC56DF}"/>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5" name="Footer Placeholder 4">
            <a:extLst>
              <a:ext uri="{FF2B5EF4-FFF2-40B4-BE49-F238E27FC236}">
                <a16:creationId xmlns:a16="http://schemas.microsoft.com/office/drawing/2014/main" id="{90A73DDE-13E2-48B0-A44A-C209B47149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F72541-94EF-42FB-BD45-45CA06683C45}"/>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313909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C9741-E7C9-4D97-9C38-7A314499A4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D7869B0-8E19-4BF0-91D5-06C08FBDC6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9F76DE-8063-41B6-A41E-5F7F8398DA5D}"/>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5" name="Footer Placeholder 4">
            <a:extLst>
              <a:ext uri="{FF2B5EF4-FFF2-40B4-BE49-F238E27FC236}">
                <a16:creationId xmlns:a16="http://schemas.microsoft.com/office/drawing/2014/main" id="{10461A30-3288-47FE-A40B-32C6ABA79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346D11-5D9B-4419-B93A-BEAC879EC148}"/>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25331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84019-EE1E-40C9-B343-B165A3CBC2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14DC71-D4B7-4169-9CE2-D17AA2B3B7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3DAB0B-5B6C-483F-947F-4E5086DEA9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583B32-A708-4C17-BE7F-9E0B3AADF611}"/>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6" name="Footer Placeholder 5">
            <a:extLst>
              <a:ext uri="{FF2B5EF4-FFF2-40B4-BE49-F238E27FC236}">
                <a16:creationId xmlns:a16="http://schemas.microsoft.com/office/drawing/2014/main" id="{96A3C541-0B45-4053-ACB6-BC7A60BFED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583976-AFCD-4BF4-A5B5-7CE22897FF29}"/>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328557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CD7F-3177-4BA7-92CA-9BFDE7C8CA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6B5FD1-6811-4FD0-8D86-B93170EB01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7F0731-A0E0-45FB-9BD8-3F9CE6BB30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E220CE-BCFD-4D0E-93A5-F20B1F7C01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46A56D4-FC39-4131-A15A-CB7E4E5ECC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0661FB-9ED5-4A19-9217-9DFBBC8AAFD9}"/>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8" name="Footer Placeholder 7">
            <a:extLst>
              <a:ext uri="{FF2B5EF4-FFF2-40B4-BE49-F238E27FC236}">
                <a16:creationId xmlns:a16="http://schemas.microsoft.com/office/drawing/2014/main" id="{EBBF4D8D-D318-47D7-B5A3-F680BFE1D9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13A693-BDBD-4233-8754-5274B79D6CFE}"/>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203516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A1C7-D870-4976-94E5-55667BC80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401638D-B57B-4E16-A590-A8433EB2F7AE}"/>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4" name="Footer Placeholder 3">
            <a:extLst>
              <a:ext uri="{FF2B5EF4-FFF2-40B4-BE49-F238E27FC236}">
                <a16:creationId xmlns:a16="http://schemas.microsoft.com/office/drawing/2014/main" id="{7D8041A7-C7E0-46A7-B678-9BBB91853F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EE7A0B-C57C-4F69-A658-1F28B91228AF}"/>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90252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30D475-9496-4D48-A595-0CCB1A0240FB}"/>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3" name="Footer Placeholder 2">
            <a:extLst>
              <a:ext uri="{FF2B5EF4-FFF2-40B4-BE49-F238E27FC236}">
                <a16:creationId xmlns:a16="http://schemas.microsoft.com/office/drawing/2014/main" id="{D9E5922E-76E9-489F-AB7E-CE4D659C65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5379BD-D52C-4FC8-A3F8-6576BB29C105}"/>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3613888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56D3E-73C6-474C-A1AE-5F2ABDD4D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0B4B99-E295-44E3-9B2C-BD16BDB59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157C31-3BCD-4DDA-B898-4DE99A5DA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024F75-DEC3-4D0E-8311-E1C745868607}"/>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6" name="Footer Placeholder 5">
            <a:extLst>
              <a:ext uri="{FF2B5EF4-FFF2-40B4-BE49-F238E27FC236}">
                <a16:creationId xmlns:a16="http://schemas.microsoft.com/office/drawing/2014/main" id="{D84957FF-5183-479E-A1E9-4E04226719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EAF66B-9B9E-4FCA-8145-22CF36F2787F}"/>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27842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88B9-B98D-4A97-8D4B-967FD77353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3269EC-8CAE-49D5-A6AE-607A2FDC8C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1831369-5AE4-442C-8475-C4B486216D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DB8E7-54B2-4737-8196-C00CA0BC7431}"/>
              </a:ext>
            </a:extLst>
          </p:cNvPr>
          <p:cNvSpPr>
            <a:spLocks noGrp="1"/>
          </p:cNvSpPr>
          <p:nvPr>
            <p:ph type="dt" sz="half" idx="10"/>
          </p:nvPr>
        </p:nvSpPr>
        <p:spPr/>
        <p:txBody>
          <a:bodyPr/>
          <a:lstStyle/>
          <a:p>
            <a:fld id="{F39F2C08-0782-474F-B2D1-2DC1079EDBFB}" type="datetimeFigureOut">
              <a:rPr lang="en-GB" smtClean="0"/>
              <a:t>25/11/2021</a:t>
            </a:fld>
            <a:endParaRPr lang="en-GB"/>
          </a:p>
        </p:txBody>
      </p:sp>
      <p:sp>
        <p:nvSpPr>
          <p:cNvPr id="6" name="Footer Placeholder 5">
            <a:extLst>
              <a:ext uri="{FF2B5EF4-FFF2-40B4-BE49-F238E27FC236}">
                <a16:creationId xmlns:a16="http://schemas.microsoft.com/office/drawing/2014/main" id="{80419479-49A6-41CB-9228-710523AB25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194846-D789-4C3D-8EFA-C0533B371E79}"/>
              </a:ext>
            </a:extLst>
          </p:cNvPr>
          <p:cNvSpPr>
            <a:spLocks noGrp="1"/>
          </p:cNvSpPr>
          <p:nvPr>
            <p:ph type="sldNum" sz="quarter" idx="12"/>
          </p:nvPr>
        </p:nvSpPr>
        <p:spPr/>
        <p:txBody>
          <a:bodyPr/>
          <a:lstStyle/>
          <a:p>
            <a:fld id="{594A2C11-33C9-483C-A910-AEF5136B6A3D}" type="slidenum">
              <a:rPr lang="en-GB" smtClean="0"/>
              <a:t>‹#›</a:t>
            </a:fld>
            <a:endParaRPr lang="en-GB"/>
          </a:p>
        </p:txBody>
      </p:sp>
    </p:spTree>
    <p:extLst>
      <p:ext uri="{BB962C8B-B14F-4D97-AF65-F5344CB8AC3E}">
        <p14:creationId xmlns:p14="http://schemas.microsoft.com/office/powerpoint/2010/main" val="350974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CB1BC9-BB2E-41A5-B708-ED1052BA96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24C29D-71C2-4B13-B508-038A568200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185C34-C3B3-4588-9496-9FC990AF4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F2C08-0782-474F-B2D1-2DC1079EDBFB}" type="datetimeFigureOut">
              <a:rPr lang="en-GB" smtClean="0"/>
              <a:t>25/11/2021</a:t>
            </a:fld>
            <a:endParaRPr lang="en-GB"/>
          </a:p>
        </p:txBody>
      </p:sp>
      <p:sp>
        <p:nvSpPr>
          <p:cNvPr id="5" name="Footer Placeholder 4">
            <a:extLst>
              <a:ext uri="{FF2B5EF4-FFF2-40B4-BE49-F238E27FC236}">
                <a16:creationId xmlns:a16="http://schemas.microsoft.com/office/drawing/2014/main" id="{E6FA4287-D712-428D-A64C-7C553667CC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4D58D7-6A94-4380-8E47-CD039D533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A2C11-33C9-483C-A910-AEF5136B6A3D}" type="slidenum">
              <a:rPr lang="en-GB" smtClean="0"/>
              <a:t>‹#›</a:t>
            </a:fld>
            <a:endParaRPr lang="en-GB"/>
          </a:p>
        </p:txBody>
      </p:sp>
    </p:spTree>
    <p:extLst>
      <p:ext uri="{BB962C8B-B14F-4D97-AF65-F5344CB8AC3E}">
        <p14:creationId xmlns:p14="http://schemas.microsoft.com/office/powerpoint/2010/main" val="612118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651F1A-D53A-450E-8BFC-AFB50C107A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28"/>
            <a:ext cx="12192000" cy="6857999"/>
          </a:xfrm>
          <a:prstGeom prst="rect">
            <a:avLst/>
          </a:prstGeom>
        </p:spPr>
      </p:pic>
      <p:sp>
        <p:nvSpPr>
          <p:cNvPr id="6" name="TextBox 5">
            <a:extLst>
              <a:ext uri="{FF2B5EF4-FFF2-40B4-BE49-F238E27FC236}">
                <a16:creationId xmlns:a16="http://schemas.microsoft.com/office/drawing/2014/main" id="{A5873165-B911-41F7-B926-016B4459B3ED}"/>
              </a:ext>
            </a:extLst>
          </p:cNvPr>
          <p:cNvSpPr txBox="1"/>
          <p:nvPr/>
        </p:nvSpPr>
        <p:spPr>
          <a:xfrm>
            <a:off x="328378" y="805455"/>
            <a:ext cx="5092484" cy="923330"/>
          </a:xfrm>
          <a:prstGeom prst="rect">
            <a:avLst/>
          </a:prstGeom>
          <a:solidFill>
            <a:schemeClr val="bg1">
              <a:lumMod val="95000"/>
            </a:schemeClr>
          </a:solidFill>
          <a:effectLst>
            <a:softEdge rad="63500"/>
          </a:effectLst>
        </p:spPr>
        <p:txBody>
          <a:bodyPr wrap="none" rtlCol="0">
            <a:spAutoFit/>
          </a:bodyPr>
          <a:lstStyle/>
          <a:p>
            <a:r>
              <a:rPr lang="en-GB" sz="5400" dirty="0"/>
              <a:t>Emergency Room</a:t>
            </a:r>
          </a:p>
        </p:txBody>
      </p:sp>
      <p:sp>
        <p:nvSpPr>
          <p:cNvPr id="7" name="TextBox 6">
            <a:extLst>
              <a:ext uri="{FF2B5EF4-FFF2-40B4-BE49-F238E27FC236}">
                <a16:creationId xmlns:a16="http://schemas.microsoft.com/office/drawing/2014/main" id="{182207EB-8917-4753-A26F-621AEDCEA3BA}"/>
              </a:ext>
            </a:extLst>
          </p:cNvPr>
          <p:cNvSpPr txBox="1"/>
          <p:nvPr/>
        </p:nvSpPr>
        <p:spPr>
          <a:xfrm>
            <a:off x="8433786" y="6211669"/>
            <a:ext cx="3758214" cy="646331"/>
          </a:xfrm>
          <a:prstGeom prst="rect">
            <a:avLst/>
          </a:prstGeom>
          <a:solidFill>
            <a:schemeClr val="bg1"/>
          </a:solidFill>
        </p:spPr>
        <p:txBody>
          <a:bodyPr wrap="square" rtlCol="0">
            <a:spAutoFit/>
          </a:bodyPr>
          <a:lstStyle/>
          <a:p>
            <a:r>
              <a:rPr lang="en-GB" dirty="0"/>
              <a:t>Script by Shona Green</a:t>
            </a:r>
          </a:p>
          <a:p>
            <a:r>
              <a:rPr lang="en-GB" dirty="0"/>
              <a:t>PowerPoint developed by Rob Weale</a:t>
            </a:r>
          </a:p>
        </p:txBody>
      </p:sp>
      <p:sp>
        <p:nvSpPr>
          <p:cNvPr id="2" name="Rectangle: Rounded Corners 1">
            <a:hlinkClick r:id="rId3" action="ppaction://hlinksldjump"/>
            <a:extLst>
              <a:ext uri="{FF2B5EF4-FFF2-40B4-BE49-F238E27FC236}">
                <a16:creationId xmlns:a16="http://schemas.microsoft.com/office/drawing/2014/main" id="{26E0E6FA-92C7-4226-A3E0-DB2DE3AF4EA1}"/>
              </a:ext>
            </a:extLst>
          </p:cNvPr>
          <p:cNvSpPr/>
          <p:nvPr/>
        </p:nvSpPr>
        <p:spPr>
          <a:xfrm>
            <a:off x="8413908" y="1073426"/>
            <a:ext cx="2061935" cy="646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t>START</a:t>
            </a:r>
          </a:p>
        </p:txBody>
      </p:sp>
    </p:spTree>
    <p:extLst>
      <p:ext uri="{BB962C8B-B14F-4D97-AF65-F5344CB8AC3E}">
        <p14:creationId xmlns:p14="http://schemas.microsoft.com/office/powerpoint/2010/main" val="13645686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2353746"/>
            <a:ext cx="10654747" cy="1754326"/>
          </a:xfrm>
          <a:prstGeom prst="rect">
            <a:avLst/>
          </a:prstGeom>
          <a:noFill/>
        </p:spPr>
        <p:txBody>
          <a:bodyPr wrap="square" rtlCol="0">
            <a:spAutoFit/>
          </a:bodyPr>
          <a:lstStyle/>
          <a:p>
            <a:endParaRPr lang="en-GB" dirty="0"/>
          </a:p>
          <a:p>
            <a:endParaRPr lang="en-GB" dirty="0"/>
          </a:p>
          <a:p>
            <a:r>
              <a:rPr lang="en-GB" dirty="0"/>
              <a:t>You try to contact the senior consultant for several minutes – without success. In the meantime the patient arrives with the technician crew and has a cardiac arrest - from which she cannot be resuscitated.</a:t>
            </a:r>
          </a:p>
          <a:p>
            <a:endParaRPr lang="en-GB" dirty="0"/>
          </a:p>
          <a:p>
            <a:r>
              <a:rPr lang="en-GB" dirty="0">
                <a:hlinkClick r:id="rId2" action="ppaction://hlinksldjump"/>
              </a:rPr>
              <a:t>RESTART THE SCENARIO &gt; &gt; &gt;</a:t>
            </a:r>
            <a:endParaRPr lang="en-GB" dirty="0"/>
          </a:p>
        </p:txBody>
      </p:sp>
      <p:pic>
        <p:nvPicPr>
          <p:cNvPr id="5" name="Picture 4">
            <a:extLst>
              <a:ext uri="{FF2B5EF4-FFF2-40B4-BE49-F238E27FC236}">
                <a16:creationId xmlns:a16="http://schemas.microsoft.com/office/drawing/2014/main" id="{539D9F72-B35F-475D-AB60-6204AEE60B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583" y="285812"/>
            <a:ext cx="2413000" cy="2413000"/>
          </a:xfrm>
          <a:prstGeom prst="rect">
            <a:avLst/>
          </a:prstGeom>
        </p:spPr>
      </p:pic>
    </p:spTree>
    <p:extLst>
      <p:ext uri="{BB962C8B-B14F-4D97-AF65-F5344CB8AC3E}">
        <p14:creationId xmlns:p14="http://schemas.microsoft.com/office/powerpoint/2010/main" val="121467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1420521"/>
            <a:ext cx="10654747" cy="4247317"/>
          </a:xfrm>
          <a:prstGeom prst="rect">
            <a:avLst/>
          </a:prstGeom>
          <a:noFill/>
        </p:spPr>
        <p:txBody>
          <a:bodyPr wrap="square" rtlCol="0">
            <a:spAutoFit/>
          </a:bodyPr>
          <a:lstStyle/>
          <a:p>
            <a:endParaRPr lang="en-GB" dirty="0"/>
          </a:p>
          <a:p>
            <a:endParaRPr lang="en-GB" dirty="0"/>
          </a:p>
          <a:p>
            <a:endParaRPr lang="en-GB" dirty="0"/>
          </a:p>
          <a:p>
            <a:r>
              <a:rPr lang="en-GB" dirty="0"/>
              <a:t>You are the nurse co-ordinator in the local resuscitation room. You come back from your break and a junior member of staff tells you a “red call” is incoming. She states the patient has significant full-body burns. She has no other information.</a:t>
            </a:r>
          </a:p>
          <a:p>
            <a:endParaRPr lang="en-GB" dirty="0"/>
          </a:p>
          <a:p>
            <a:r>
              <a:rPr lang="en-GB" dirty="0"/>
              <a:t>What do you want to do next?</a:t>
            </a:r>
          </a:p>
          <a:p>
            <a:endParaRPr lang="en-GB" dirty="0"/>
          </a:p>
          <a:p>
            <a:pPr marL="342900" indent="-342900">
              <a:buAutoNum type="alphaLcParenR"/>
            </a:pPr>
            <a:r>
              <a:rPr lang="en-GB" dirty="0">
                <a:hlinkClick r:id="rId2" action="ppaction://hlinksldjump"/>
              </a:rPr>
              <a:t>Call ambulance control to ascertain more details</a:t>
            </a:r>
            <a:br>
              <a:rPr lang="en-GB" dirty="0"/>
            </a:br>
            <a:endParaRPr lang="en-GB" dirty="0"/>
          </a:p>
          <a:p>
            <a:pPr marL="342900" indent="-342900">
              <a:buAutoNum type="alphaLcParenR"/>
            </a:pPr>
            <a:r>
              <a:rPr lang="en-GB" dirty="0">
                <a:hlinkClick r:id="rId3" action="ppaction://hlinksldjump"/>
              </a:rPr>
              <a:t>Call the trauma team</a:t>
            </a:r>
            <a:br>
              <a:rPr lang="en-GB" dirty="0"/>
            </a:br>
            <a:endParaRPr lang="en-GB" dirty="0"/>
          </a:p>
          <a:p>
            <a:pPr marL="342900" indent="-342900">
              <a:buAutoNum type="alphaLcParenR"/>
            </a:pPr>
            <a:r>
              <a:rPr lang="en-GB" dirty="0">
                <a:hlinkClick r:id="rId4" action="ppaction://hlinksldjump"/>
              </a:rPr>
              <a:t>Call the nurse in charge of the department to take over</a:t>
            </a:r>
            <a:endParaRPr lang="en-GB" dirty="0"/>
          </a:p>
          <a:p>
            <a:endParaRPr lang="en-GB" dirty="0"/>
          </a:p>
        </p:txBody>
      </p:sp>
      <p:pic>
        <p:nvPicPr>
          <p:cNvPr id="3" name="Picture 2">
            <a:extLst>
              <a:ext uri="{FF2B5EF4-FFF2-40B4-BE49-F238E27FC236}">
                <a16:creationId xmlns:a16="http://schemas.microsoft.com/office/drawing/2014/main" id="{EDE7640E-23AB-46DF-9807-4B366C815E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582" y="512151"/>
            <a:ext cx="2169335" cy="1692081"/>
          </a:xfrm>
          <a:prstGeom prst="rect">
            <a:avLst/>
          </a:prstGeom>
        </p:spPr>
      </p:pic>
    </p:spTree>
    <p:extLst>
      <p:ext uri="{BB962C8B-B14F-4D97-AF65-F5344CB8AC3E}">
        <p14:creationId xmlns:p14="http://schemas.microsoft.com/office/powerpoint/2010/main" val="378621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1784681"/>
            <a:ext cx="10654747" cy="2981238"/>
          </a:xfrm>
          <a:prstGeom prst="rect">
            <a:avLst/>
          </a:prstGeom>
          <a:noFill/>
        </p:spPr>
        <p:txBody>
          <a:bodyPr wrap="square" rtlCol="0">
            <a:spAutoFit/>
          </a:bodyPr>
          <a:lstStyle/>
          <a:p>
            <a:endParaRPr lang="en-GB" dirty="0"/>
          </a:p>
          <a:p>
            <a:endParaRPr lang="en-GB" dirty="0"/>
          </a:p>
          <a:p>
            <a:r>
              <a:rPr lang="en-GB" dirty="0"/>
              <a:t>You call ambulance control.</a:t>
            </a:r>
          </a:p>
          <a:p>
            <a:r>
              <a:rPr lang="en-GB" dirty="0"/>
              <a:t> </a:t>
            </a:r>
          </a:p>
          <a:p>
            <a:r>
              <a:rPr lang="en-GB" dirty="0"/>
              <a:t>You are left on hold whilst they locate the correct crew. In the meantime another member of staff has gone to break as you did not tell them of the incoming patient.</a:t>
            </a:r>
          </a:p>
          <a:p>
            <a:r>
              <a:rPr lang="en-GB" dirty="0"/>
              <a:t> </a:t>
            </a:r>
          </a:p>
          <a:p>
            <a:r>
              <a:rPr lang="en-GB" dirty="0"/>
              <a:t>Ambulance control take you off hold as the patient comes crashing through the door.</a:t>
            </a:r>
          </a:p>
          <a:p>
            <a:r>
              <a:rPr lang="en-GB" dirty="0"/>
              <a:t> </a:t>
            </a:r>
          </a:p>
          <a:p>
            <a:r>
              <a:rPr lang="en-GB" dirty="0"/>
              <a:t>What are you going to do?</a:t>
            </a:r>
          </a:p>
          <a:p>
            <a:r>
              <a:rPr lang="en-GB" dirty="0"/>
              <a:t> </a:t>
            </a:r>
          </a:p>
          <a:p>
            <a:pPr marL="342900" indent="-342900">
              <a:buFont typeface="+mj-lt"/>
              <a:buAutoNum type="alphaLcParenR"/>
            </a:pPr>
            <a:r>
              <a:rPr lang="en-GB" dirty="0">
                <a:hlinkClick r:id="rId2" action="ppaction://hlinksldjump"/>
              </a:rPr>
              <a:t>Put the phone down and go to the patient to take a handover from the crew</a:t>
            </a:r>
            <a:br>
              <a:rPr lang="en-GB" dirty="0"/>
            </a:br>
            <a:endParaRPr lang="en-GB" dirty="0"/>
          </a:p>
          <a:p>
            <a:pPr marL="342900" indent="-342900">
              <a:buFont typeface="+mj-lt"/>
              <a:buAutoNum type="alphaLcParenR"/>
            </a:pPr>
            <a:r>
              <a:rPr lang="en-GB" dirty="0">
                <a:hlinkClick r:id="rId3" action="ppaction://hlinksldjump"/>
              </a:rPr>
              <a:t>Put the phone down and call the trauma team</a:t>
            </a:r>
            <a:br>
              <a:rPr lang="en-GB" dirty="0"/>
            </a:br>
            <a:endParaRPr lang="en-GB" dirty="0"/>
          </a:p>
          <a:p>
            <a:pPr marL="342900" indent="-342900">
              <a:buFont typeface="+mj-lt"/>
              <a:buAutoNum type="alphaLcParenR"/>
            </a:pPr>
            <a:r>
              <a:rPr lang="en-GB" dirty="0">
                <a:hlinkClick r:id="rId4" action="ppaction://hlinksldjump"/>
              </a:rPr>
              <a:t>Run to the staff room to get the other nurse back from their break</a:t>
            </a:r>
            <a:endParaRPr lang="en-GB" dirty="0"/>
          </a:p>
          <a:p>
            <a:endParaRPr lang="en-GB" dirty="0"/>
          </a:p>
        </p:txBody>
      </p:sp>
      <p:pic>
        <p:nvPicPr>
          <p:cNvPr id="3" name="Picture 2">
            <a:extLst>
              <a:ext uri="{FF2B5EF4-FFF2-40B4-BE49-F238E27FC236}">
                <a16:creationId xmlns:a16="http://schemas.microsoft.com/office/drawing/2014/main" id="{D65F5AC9-34A1-43D7-81E7-388C07EDD4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583" y="272248"/>
            <a:ext cx="2540000" cy="1981200"/>
          </a:xfrm>
          <a:prstGeom prst="rect">
            <a:avLst/>
          </a:prstGeom>
        </p:spPr>
      </p:pic>
    </p:spTree>
    <p:extLst>
      <p:ext uri="{BB962C8B-B14F-4D97-AF65-F5344CB8AC3E}">
        <p14:creationId xmlns:p14="http://schemas.microsoft.com/office/powerpoint/2010/main" val="43084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874643"/>
            <a:ext cx="10654747" cy="2862322"/>
          </a:xfrm>
          <a:prstGeom prst="rect">
            <a:avLst/>
          </a:prstGeom>
          <a:noFill/>
        </p:spPr>
        <p:txBody>
          <a:bodyPr wrap="square" rtlCol="0">
            <a:spAutoFit/>
          </a:bodyPr>
          <a:lstStyle/>
          <a:p>
            <a:r>
              <a:rPr lang="en-GB" dirty="0"/>
              <a:t>You call the trauma team, and the nurse in charge arrives. She tells you that the Emergency Department (ED) consultant is completing the ward round but will come as soon as possible. The surgeon is in theatre with the anaesthetist. On a positive note the orthopaedic surgeon has arrived.</a:t>
            </a:r>
          </a:p>
          <a:p>
            <a:r>
              <a:rPr lang="en-GB" dirty="0"/>
              <a:t> </a:t>
            </a:r>
          </a:p>
          <a:p>
            <a:r>
              <a:rPr lang="en-GB" dirty="0"/>
              <a:t>What do you do next?</a:t>
            </a:r>
          </a:p>
          <a:p>
            <a:r>
              <a:rPr lang="en-GB" dirty="0"/>
              <a:t> </a:t>
            </a:r>
          </a:p>
          <a:p>
            <a:pPr marL="342900" indent="-342900">
              <a:buFont typeface="+mj-lt"/>
              <a:buAutoNum type="alphaLcParenR"/>
            </a:pPr>
            <a:r>
              <a:rPr lang="en-GB" dirty="0">
                <a:hlinkClick r:id="rId2" action="ppaction://hlinksldjump"/>
              </a:rPr>
              <a:t>Grab the nurse in charge and prepare for the patient</a:t>
            </a:r>
            <a:br>
              <a:rPr lang="en-GB" dirty="0"/>
            </a:br>
            <a:endParaRPr lang="en-GB" dirty="0"/>
          </a:p>
          <a:p>
            <a:pPr marL="342900" indent="-342900">
              <a:buFont typeface="+mj-lt"/>
              <a:buAutoNum type="alphaLcParenR"/>
            </a:pPr>
            <a:r>
              <a:rPr lang="en-GB" dirty="0">
                <a:hlinkClick r:id="rId3" action="ppaction://hlinksldjump"/>
              </a:rPr>
              <a:t>Run down to the ward area to get the consultant</a:t>
            </a:r>
            <a:endParaRPr lang="en-GB" dirty="0"/>
          </a:p>
          <a:p>
            <a:endParaRPr lang="en-GB" dirty="0"/>
          </a:p>
        </p:txBody>
      </p:sp>
    </p:spTree>
    <p:extLst>
      <p:ext uri="{BB962C8B-B14F-4D97-AF65-F5344CB8AC3E}">
        <p14:creationId xmlns:p14="http://schemas.microsoft.com/office/powerpoint/2010/main" val="184109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2259560"/>
            <a:ext cx="10654747" cy="2862322"/>
          </a:xfrm>
          <a:prstGeom prst="rect">
            <a:avLst/>
          </a:prstGeom>
          <a:noFill/>
        </p:spPr>
        <p:txBody>
          <a:bodyPr wrap="square" rtlCol="0">
            <a:spAutoFit/>
          </a:bodyPr>
          <a:lstStyle/>
          <a:p>
            <a:endParaRPr lang="en-GB" dirty="0"/>
          </a:p>
          <a:p>
            <a:endParaRPr lang="en-GB" dirty="0"/>
          </a:p>
          <a:p>
            <a:r>
              <a:rPr lang="en-GB" dirty="0"/>
              <a:t>You call for the nurse in charge to take over. She tells you that she is busy with another patient.</a:t>
            </a:r>
          </a:p>
          <a:p>
            <a:r>
              <a:rPr lang="en-GB" dirty="0"/>
              <a:t> </a:t>
            </a:r>
          </a:p>
          <a:p>
            <a:r>
              <a:rPr lang="en-GB" dirty="0"/>
              <a:t>You decided to...</a:t>
            </a:r>
          </a:p>
          <a:p>
            <a:r>
              <a:rPr lang="en-GB" dirty="0"/>
              <a:t> </a:t>
            </a:r>
          </a:p>
          <a:p>
            <a:pPr marL="342900" indent="-342900">
              <a:buFont typeface="+mj-lt"/>
              <a:buAutoNum type="alphaLcParenR"/>
            </a:pPr>
            <a:r>
              <a:rPr lang="en-GB" dirty="0">
                <a:hlinkClick r:id="rId2" action="ppaction://hlinksldjump"/>
              </a:rPr>
              <a:t>Try to contact the senior consultant to take over</a:t>
            </a:r>
            <a:br>
              <a:rPr lang="en-GB" dirty="0"/>
            </a:br>
            <a:endParaRPr lang="en-GB" dirty="0"/>
          </a:p>
          <a:p>
            <a:pPr marL="342900" indent="-342900">
              <a:buFont typeface="+mj-lt"/>
              <a:buAutoNum type="alphaLcParenR"/>
            </a:pPr>
            <a:r>
              <a:rPr lang="en-GB" dirty="0">
                <a:hlinkClick r:id="rId3" action="ppaction://hlinksldjump"/>
              </a:rPr>
              <a:t>Call the trauma team</a:t>
            </a:r>
            <a:endParaRPr lang="en-GB" dirty="0"/>
          </a:p>
          <a:p>
            <a:endParaRPr lang="en-GB" dirty="0"/>
          </a:p>
        </p:txBody>
      </p:sp>
      <p:pic>
        <p:nvPicPr>
          <p:cNvPr id="5" name="Picture 4">
            <a:extLst>
              <a:ext uri="{FF2B5EF4-FFF2-40B4-BE49-F238E27FC236}">
                <a16:creationId xmlns:a16="http://schemas.microsoft.com/office/drawing/2014/main" id="{B1238371-E9D1-4E42-A381-D1A5A30894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582" y="512151"/>
            <a:ext cx="2169335" cy="1692081"/>
          </a:xfrm>
          <a:prstGeom prst="rect">
            <a:avLst/>
          </a:prstGeom>
        </p:spPr>
      </p:pic>
    </p:spTree>
    <p:extLst>
      <p:ext uri="{BB962C8B-B14F-4D97-AF65-F5344CB8AC3E}">
        <p14:creationId xmlns:p14="http://schemas.microsoft.com/office/powerpoint/2010/main" val="3085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144906-FB6C-441D-8150-3D29099303A9}"/>
              </a:ext>
            </a:extLst>
          </p:cNvPr>
          <p:cNvSpPr txBox="1"/>
          <p:nvPr/>
        </p:nvSpPr>
        <p:spPr>
          <a:xfrm>
            <a:off x="884583" y="2328896"/>
            <a:ext cx="10654747" cy="507814"/>
          </a:xfrm>
          <a:prstGeom prst="rect">
            <a:avLst/>
          </a:prstGeom>
          <a:noFill/>
        </p:spPr>
        <p:txBody>
          <a:bodyPr wrap="square" rtlCol="0">
            <a:spAutoFit/>
          </a:bodyPr>
          <a:lstStyle/>
          <a:p>
            <a:endParaRPr lang="en-GB" dirty="0"/>
          </a:p>
          <a:p>
            <a:endParaRPr lang="en-GB" dirty="0"/>
          </a:p>
          <a:p>
            <a:r>
              <a:rPr lang="en-GB" dirty="0"/>
              <a:t>You take handover from the technicians and they swiftly depart. No-one else is in the resuscitation room to help. The patient loses their airway and cardiac output. You recognise this and begin cardiac compressions whilst shouting for help.</a:t>
            </a:r>
          </a:p>
          <a:p>
            <a:r>
              <a:rPr lang="en-GB" dirty="0"/>
              <a:t> </a:t>
            </a:r>
          </a:p>
          <a:p>
            <a:r>
              <a:rPr lang="en-GB" dirty="0"/>
              <a:t>You continue the compressions for 20 minutes without success.</a:t>
            </a:r>
          </a:p>
          <a:p>
            <a:r>
              <a:rPr lang="en-GB" dirty="0"/>
              <a:t> </a:t>
            </a:r>
          </a:p>
          <a:p>
            <a:r>
              <a:rPr lang="en-GB" dirty="0"/>
              <a:t>Perhaps you should have called the trauma team.</a:t>
            </a:r>
          </a:p>
          <a:p>
            <a:endParaRPr lang="en-GB" dirty="0"/>
          </a:p>
          <a:p>
            <a:r>
              <a:rPr lang="en-GB" dirty="0">
                <a:hlinkClick r:id="rId2" action="ppaction://hlinksldjump"/>
              </a:rPr>
              <a:t>RESTART THE SCENARIO &gt; &gt; &gt;</a:t>
            </a:r>
            <a:endParaRPr lang="en-GB" dirty="0"/>
          </a:p>
          <a:p>
            <a:endParaRPr lang="en-GB" dirty="0"/>
          </a:p>
        </p:txBody>
      </p:sp>
      <p:pic>
        <p:nvPicPr>
          <p:cNvPr id="4" name="Picture 3">
            <a:extLst>
              <a:ext uri="{FF2B5EF4-FFF2-40B4-BE49-F238E27FC236}">
                <a16:creationId xmlns:a16="http://schemas.microsoft.com/office/drawing/2014/main" id="{41664AE3-1A6D-4AC0-A12F-C71A9EC85E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583" y="285812"/>
            <a:ext cx="2413000" cy="2413000"/>
          </a:xfrm>
          <a:prstGeom prst="rect">
            <a:avLst/>
          </a:prstGeom>
        </p:spPr>
      </p:pic>
    </p:spTree>
    <p:extLst>
      <p:ext uri="{BB962C8B-B14F-4D97-AF65-F5344CB8AC3E}">
        <p14:creationId xmlns:p14="http://schemas.microsoft.com/office/powerpoint/2010/main" val="304513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2173714"/>
            <a:ext cx="10654747" cy="264181"/>
          </a:xfrm>
          <a:prstGeom prst="rect">
            <a:avLst/>
          </a:prstGeom>
          <a:noFill/>
        </p:spPr>
        <p:txBody>
          <a:bodyPr wrap="square" rtlCol="0">
            <a:spAutoFit/>
          </a:bodyPr>
          <a:lstStyle/>
          <a:p>
            <a:endParaRPr lang="en-GB" dirty="0"/>
          </a:p>
          <a:p>
            <a:endParaRPr lang="en-GB" dirty="0"/>
          </a:p>
          <a:p>
            <a:r>
              <a:rPr lang="en-GB" dirty="0"/>
              <a:t>You run towards the staff room. However, a health care assistant is coming the other way with a tray of hot drinks. You run into her and the drinks spill all over you. You are taken to the only space left in the resuscitation room and are no help to anyone</a:t>
            </a:r>
          </a:p>
          <a:p>
            <a:r>
              <a:rPr lang="en-GB" dirty="0"/>
              <a:t> </a:t>
            </a:r>
          </a:p>
          <a:p>
            <a:r>
              <a:rPr lang="en-GB" dirty="0"/>
              <a:t>Maybe next time you could delegate, use the phone, or the </a:t>
            </a:r>
            <a:r>
              <a:rPr lang="en-GB" dirty="0" err="1"/>
              <a:t>tannoy</a:t>
            </a:r>
            <a:r>
              <a:rPr lang="en-GB" dirty="0"/>
              <a:t> system.</a:t>
            </a:r>
          </a:p>
          <a:p>
            <a:endParaRPr lang="en-GB" dirty="0"/>
          </a:p>
          <a:p>
            <a:r>
              <a:rPr lang="en-GB" dirty="0">
                <a:hlinkClick r:id="rId2" action="ppaction://hlinksldjump"/>
              </a:rPr>
              <a:t>RESTART THE SCENARIO &gt; &gt; &gt;</a:t>
            </a:r>
            <a:endParaRPr lang="en-GB" dirty="0"/>
          </a:p>
          <a:p>
            <a:endParaRPr lang="en-GB" dirty="0"/>
          </a:p>
        </p:txBody>
      </p:sp>
      <p:pic>
        <p:nvPicPr>
          <p:cNvPr id="3" name="Picture 2">
            <a:extLst>
              <a:ext uri="{FF2B5EF4-FFF2-40B4-BE49-F238E27FC236}">
                <a16:creationId xmlns:a16="http://schemas.microsoft.com/office/drawing/2014/main" id="{A2B56BD7-569E-4514-B12B-782DC4E07C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583" y="285812"/>
            <a:ext cx="2413000" cy="2413000"/>
          </a:xfrm>
          <a:prstGeom prst="rect">
            <a:avLst/>
          </a:prstGeom>
        </p:spPr>
      </p:pic>
    </p:spTree>
    <p:extLst>
      <p:ext uri="{BB962C8B-B14F-4D97-AF65-F5344CB8AC3E}">
        <p14:creationId xmlns:p14="http://schemas.microsoft.com/office/powerpoint/2010/main" val="46569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874643"/>
            <a:ext cx="10654747" cy="1477328"/>
          </a:xfrm>
          <a:prstGeom prst="rect">
            <a:avLst/>
          </a:prstGeom>
          <a:noFill/>
        </p:spPr>
        <p:txBody>
          <a:bodyPr wrap="square" rtlCol="0">
            <a:spAutoFit/>
          </a:bodyPr>
          <a:lstStyle/>
          <a:p>
            <a:r>
              <a:rPr lang="en-GB" dirty="0"/>
              <a:t>Two ambulance technicians burst through the doors with the patient. She is very quiet. The nurse in charge looks annoyed and states to the technicians “she still has her clothes on”. She tells you to begin by removing the patient's clothing.</a:t>
            </a:r>
          </a:p>
          <a:p>
            <a:r>
              <a:rPr lang="en-GB" dirty="0"/>
              <a:t> </a:t>
            </a:r>
          </a:p>
          <a:p>
            <a:r>
              <a:rPr lang="en-GB" i="1" dirty="0"/>
              <a:t>For the purposes of this example, there are no choices beyond this point.</a:t>
            </a:r>
          </a:p>
        </p:txBody>
      </p:sp>
    </p:spTree>
    <p:extLst>
      <p:ext uri="{BB962C8B-B14F-4D97-AF65-F5344CB8AC3E}">
        <p14:creationId xmlns:p14="http://schemas.microsoft.com/office/powerpoint/2010/main" val="81058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3B2689-A613-44FB-8EA4-044839AE9B11}"/>
              </a:ext>
            </a:extLst>
          </p:cNvPr>
          <p:cNvSpPr txBox="1"/>
          <p:nvPr/>
        </p:nvSpPr>
        <p:spPr>
          <a:xfrm>
            <a:off x="884583" y="2210983"/>
            <a:ext cx="10654747" cy="466641"/>
          </a:xfrm>
          <a:prstGeom prst="rect">
            <a:avLst/>
          </a:prstGeom>
          <a:noFill/>
        </p:spPr>
        <p:txBody>
          <a:bodyPr wrap="square" rtlCol="0">
            <a:spAutoFit/>
          </a:bodyPr>
          <a:lstStyle/>
          <a:p>
            <a:endParaRPr lang="en-GB" dirty="0"/>
          </a:p>
          <a:p>
            <a:endParaRPr lang="en-GB" dirty="0"/>
          </a:p>
          <a:p>
            <a:r>
              <a:rPr lang="en-GB" dirty="0"/>
              <a:t>You run down the corridor to get the consultant. Around the corner a health care assistant is coming the opposite way carrying a tray of hot drinks. She does not see you and you don’t see her, the drinks get thrown in your face. Oh dear. You are moved to the last remaining space in the resuscitation room and are no help to anyone.</a:t>
            </a:r>
          </a:p>
          <a:p>
            <a:r>
              <a:rPr lang="en-GB" dirty="0"/>
              <a:t> </a:t>
            </a:r>
          </a:p>
          <a:p>
            <a:r>
              <a:rPr lang="en-GB" dirty="0"/>
              <a:t>Maybe next time you could delegate or use the telephone.</a:t>
            </a:r>
          </a:p>
          <a:p>
            <a:endParaRPr lang="en-GB" dirty="0"/>
          </a:p>
          <a:p>
            <a:r>
              <a:rPr lang="en-GB" dirty="0">
                <a:hlinkClick r:id="rId2" action="ppaction://hlinksldjump"/>
              </a:rPr>
              <a:t>RESTART THE SCENARIO &gt; &gt; &gt;</a:t>
            </a:r>
            <a:endParaRPr lang="en-GB" dirty="0"/>
          </a:p>
          <a:p>
            <a:endParaRPr lang="en-GB" dirty="0"/>
          </a:p>
        </p:txBody>
      </p:sp>
      <p:pic>
        <p:nvPicPr>
          <p:cNvPr id="3" name="Picture 2">
            <a:extLst>
              <a:ext uri="{FF2B5EF4-FFF2-40B4-BE49-F238E27FC236}">
                <a16:creationId xmlns:a16="http://schemas.microsoft.com/office/drawing/2014/main" id="{CAACC0FD-2403-4F3F-AB6C-675C690535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583" y="285812"/>
            <a:ext cx="2413000" cy="2413000"/>
          </a:xfrm>
          <a:prstGeom prst="rect">
            <a:avLst/>
          </a:prstGeom>
        </p:spPr>
      </p:pic>
    </p:spTree>
    <p:extLst>
      <p:ext uri="{BB962C8B-B14F-4D97-AF65-F5344CB8AC3E}">
        <p14:creationId xmlns:p14="http://schemas.microsoft.com/office/powerpoint/2010/main" val="91455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665</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Weale</dc:creator>
  <cp:lastModifiedBy>Rob Weale</cp:lastModifiedBy>
  <cp:revision>26</cp:revision>
  <dcterms:created xsi:type="dcterms:W3CDTF">2021-03-03T10:38:20Z</dcterms:created>
  <dcterms:modified xsi:type="dcterms:W3CDTF">2021-11-25T11:28:55Z</dcterms:modified>
</cp:coreProperties>
</file>